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64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 autoAdjust="0"/>
    <p:restoredTop sz="94660"/>
  </p:normalViewPr>
  <p:slideViewPr>
    <p:cSldViewPr snapToGrid="0">
      <p:cViewPr>
        <p:scale>
          <a:sx n="75" d="100"/>
          <a:sy n="75" d="100"/>
        </p:scale>
        <p:origin x="-138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0"/>
              </a:schemeClr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C2F8-7F38-4E26-A6DF-73336A39C42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ADD5-5EF4-4C56-B410-4602CDD6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2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altLang="en-US" smtClean="0"/>
          </a:p>
        </p:txBody>
      </p:sp>
      <p:pic>
        <p:nvPicPr>
          <p:cNvPr id="1026" name="Picture 2" descr="http://etesabphoto.persiangig.com/besmellah-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2444" y="-164795"/>
            <a:ext cx="12752139" cy="718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609601" y="4191001"/>
            <a:ext cx="657648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5" tIns="54417" rIns="108835" bIns="54417" anchor="ctr"/>
          <a:lstStyle>
            <a:lvl1pPr marL="609600" indent="-60960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eaLnBrk="1" hangingPunct="1"/>
            <a:r>
              <a:rPr lang="en-US" altLang="en-US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120331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66" y="1228873"/>
            <a:ext cx="3170195" cy="432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65" y="1892300"/>
            <a:ext cx="3160899" cy="77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809" y="3377994"/>
            <a:ext cx="3077966" cy="67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957" y="1228873"/>
            <a:ext cx="4619589" cy="1065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357" y="2665459"/>
            <a:ext cx="4119781" cy="149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135" y="4539934"/>
            <a:ext cx="3754624" cy="1086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400" y="4539934"/>
            <a:ext cx="1368000" cy="25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957" y="4597402"/>
            <a:ext cx="1152000" cy="18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r="4426" b="-9075"/>
          <a:stretch/>
        </p:blipFill>
        <p:spPr>
          <a:xfrm>
            <a:off x="4881809" y="4981254"/>
            <a:ext cx="2064400" cy="176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12886" t="-1723" b="22922"/>
          <a:stretch/>
        </p:blipFill>
        <p:spPr>
          <a:xfrm>
            <a:off x="4841366" y="5320023"/>
            <a:ext cx="2187885" cy="192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1522" t="-1" r="88629" b="3358"/>
          <a:stretch/>
        </p:blipFill>
        <p:spPr>
          <a:xfrm>
            <a:off x="6952883" y="4976132"/>
            <a:ext cx="266457" cy="1969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05601" y="5660322"/>
            <a:ext cx="2047832" cy="196212"/>
            <a:chOff x="4979520" y="6052179"/>
            <a:chExt cx="2047832" cy="1960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/>
            <a:srcRect t="5292"/>
            <a:stretch/>
          </p:blipFill>
          <p:spPr>
            <a:xfrm>
              <a:off x="4979520" y="6052179"/>
              <a:ext cx="648000" cy="1960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/>
            <a:srcRect l="3942" t="27448"/>
            <a:stretch/>
          </p:blipFill>
          <p:spPr>
            <a:xfrm>
              <a:off x="5519052" y="6052179"/>
              <a:ext cx="1508300" cy="17526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916700" y="5965369"/>
            <a:ext cx="2169411" cy="265521"/>
            <a:chOff x="1558436" y="5527219"/>
            <a:chExt cx="2024287" cy="2312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/>
            <a:srcRect l="57646" t="11414" b="1"/>
            <a:stretch/>
          </p:blipFill>
          <p:spPr>
            <a:xfrm>
              <a:off x="1558436" y="5527219"/>
              <a:ext cx="1280788" cy="23120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/>
            <a:srcRect t="16710"/>
            <a:stretch/>
          </p:blipFill>
          <p:spPr>
            <a:xfrm>
              <a:off x="2754723" y="5614310"/>
              <a:ext cx="828000" cy="14242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569446" y="92098"/>
            <a:ext cx="41091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Batch type operation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945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47" y="1225180"/>
            <a:ext cx="3170195" cy="4328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74" y="1322048"/>
            <a:ext cx="2415935" cy="963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04" y="2767295"/>
            <a:ext cx="3952960" cy="108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974" y="4356607"/>
            <a:ext cx="2304000" cy="28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54974" y="4917086"/>
            <a:ext cx="1768858" cy="234000"/>
            <a:chOff x="4528974" y="4598980"/>
            <a:chExt cx="1768858" cy="234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349" y="4598980"/>
              <a:ext cx="792000" cy="23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9832" y="4598980"/>
              <a:ext cx="828000" cy="207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28974" y="4602761"/>
              <a:ext cx="252000" cy="180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34546" y="92098"/>
            <a:ext cx="41091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Batch type operation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6319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5" y="1847725"/>
            <a:ext cx="10989257" cy="220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853439"/>
            <a:ext cx="1595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Example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3532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0759" y="2209004"/>
            <a:ext cx="11943184" cy="1652413"/>
          </a:xfrm>
          <a:prstGeom prst="rect">
            <a:avLst/>
          </a:prstGeom>
          <a:noFill/>
        </p:spPr>
        <p:txBody>
          <a:bodyPr wrap="square" lIns="51471" tIns="25736" rIns="51471" bIns="25736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/>
              <a:t>Ideal Reactor</a:t>
            </a:r>
            <a:r>
              <a:rPr lang="en-US" sz="5400" dirty="0"/>
              <a:t> </a:t>
            </a:r>
            <a:r>
              <a:rPr lang="en-US" sz="5400" b="1" dirty="0"/>
              <a:t>Operation</a:t>
            </a:r>
            <a:r>
              <a:rPr lang="en-US" sz="5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5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obe Naskh Medium" panose="01010101010101010101" pitchFamily="50" charset="-78"/>
              <a:cs typeface="2  Baran Outline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75905"/>
            <a:ext cx="7464490" cy="79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78" tIns="19239" rIns="38478" bIns="19239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37873" y="3789745"/>
            <a:ext cx="7464490" cy="79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78" tIns="19239" rIns="38478" bIns="19239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44729" y="4433654"/>
            <a:ext cx="9133662" cy="1483136"/>
          </a:xfrm>
          <a:prstGeom prst="rect">
            <a:avLst/>
          </a:prstGeom>
          <a:noFill/>
        </p:spPr>
        <p:txBody>
          <a:bodyPr wrap="none" lIns="51471" tIns="25736" rIns="51471" bIns="25736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Mohammad Amin </a:t>
            </a:r>
            <a:r>
              <a:rPr lang="en-US" sz="3700" b="1" dirty="0" err="1">
                <a:solidFill>
                  <a:srgbClr val="00206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Hejazi</a:t>
            </a:r>
            <a:endParaRPr lang="en-US" sz="3700" b="1" dirty="0">
              <a:solidFill>
                <a:srgbClr val="002060"/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Prof. of Food Biotechnology,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Agricultural Biotechnology Research Institute of Iran</a:t>
            </a:r>
            <a:endParaRPr lang="fa-IR" sz="2800" b="1" dirty="0">
              <a:solidFill>
                <a:srgbClr val="002060"/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22" name="Picture 6" descr="E:\paghoheshkade\-18\photo\265-algae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96" y="0"/>
            <a:ext cx="3120567" cy="198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595"/>
            <a:ext cx="2099388" cy="57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813"/>
          <a:stretch/>
        </p:blipFill>
        <p:spPr>
          <a:xfrm>
            <a:off x="139959" y="1981654"/>
            <a:ext cx="2474282" cy="31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aims of Bioprocesses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Production of Biomass</a:t>
            </a:r>
          </a:p>
          <a:p>
            <a:r>
              <a:rPr lang="en-US" dirty="0" smtClean="0"/>
              <a:t>Production of Enzymes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Production of Metabolites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Biotransformation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Success of a bioprocess depends on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8085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Biocatalyst</a:t>
            </a:r>
          </a:p>
          <a:p>
            <a:r>
              <a:rPr lang="en-US" sz="4000" dirty="0" smtClean="0"/>
              <a:t>Bioreactor type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Mode of bioreactor operation</a:t>
            </a:r>
          </a:p>
          <a:p>
            <a:r>
              <a:rPr lang="en-US" sz="4000" dirty="0" smtClean="0"/>
              <a:t>Medium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Control of operation conditions</a:t>
            </a:r>
            <a:endParaRPr lang="fa-I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9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Desirable qualities for effective microorganisms in industrial use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8085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Ability to grow in culture</a:t>
            </a:r>
          </a:p>
          <a:p>
            <a:r>
              <a:rPr lang="en-US" sz="2000" dirty="0"/>
              <a:t>Genetic stability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Ability to efficiently produce a target product in a short time period</a:t>
            </a:r>
          </a:p>
          <a:p>
            <a:r>
              <a:rPr lang="en-US" sz="2000" dirty="0"/>
              <a:t>Limited need for additional growth factors</a:t>
            </a:r>
          </a:p>
          <a:p>
            <a:r>
              <a:rPr lang="en-US" sz="2000" dirty="0"/>
              <a:t>Utilization of a wide range of low-cost and readily available carbon sources</a:t>
            </a:r>
          </a:p>
          <a:p>
            <a:r>
              <a:rPr lang="en-US" sz="2000" dirty="0"/>
              <a:t>Amenability to genetic engineering</a:t>
            </a:r>
          </a:p>
          <a:p>
            <a:r>
              <a:rPr lang="en-US" sz="2000" dirty="0"/>
              <a:t>Non-pathogenicity</a:t>
            </a:r>
          </a:p>
          <a:p>
            <a:r>
              <a:rPr lang="en-US" sz="2000" dirty="0"/>
              <a:t>Readily harvested from the fermentation process</a:t>
            </a:r>
          </a:p>
          <a:p>
            <a:r>
              <a:rPr lang="en-US" sz="2000" dirty="0"/>
              <a:t>Limited production of byproducts to simplify purification</a:t>
            </a:r>
          </a:p>
          <a:p>
            <a:r>
              <a:rPr lang="en-US" sz="2000" dirty="0"/>
              <a:t>Production of spores or other reproductive cells (to allow inoculation into large fermenters)</a:t>
            </a:r>
          </a:p>
          <a:p>
            <a:r>
              <a:rPr lang="en-US" sz="2000" dirty="0"/>
              <a:t>Ability to protect itself from contamination by other microbes</a:t>
            </a:r>
          </a:p>
          <a:p>
            <a:r>
              <a:rPr lang="en-US" sz="2000" dirty="0"/>
              <a:t>Relatively large cell size, to allow faster settling or simpler </a:t>
            </a:r>
            <a:r>
              <a:rPr lang="en-US" sz="2000" dirty="0" smtClean="0"/>
              <a:t>filtering</a:t>
            </a:r>
            <a:r>
              <a:rPr lang="en-US" sz="2000" dirty="0"/>
              <a:t/>
            </a:r>
            <a:br>
              <a:rPr lang="en-US" sz="2000" dirty="0"/>
            </a:b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81963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36799" y="1038113"/>
            <a:ext cx="6791453" cy="4103533"/>
            <a:chOff x="2462248" y="1089332"/>
            <a:chExt cx="6937290" cy="41819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-4813" r="2186" b="1462"/>
            <a:stretch/>
          </p:blipFill>
          <p:spPr>
            <a:xfrm>
              <a:off x="2462248" y="1089332"/>
              <a:ext cx="6937290" cy="41819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2985247" y="3164541"/>
              <a:ext cx="950259" cy="12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13294" y="1281953"/>
              <a:ext cx="564777" cy="12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92353" y="3164541"/>
              <a:ext cx="968188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28629" y="4830663"/>
              <a:ext cx="1138518" cy="440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36" y="5368783"/>
            <a:ext cx="3478692" cy="1083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3246" y="92098"/>
            <a:ext cx="41091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Batch type operation</a:t>
            </a:r>
            <a:endParaRPr lang="fa-I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1" y="1725579"/>
            <a:ext cx="11048684" cy="2485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69" y="4695484"/>
            <a:ext cx="3396288" cy="1057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2946" y="168298"/>
            <a:ext cx="41091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Batch type operation</a:t>
            </a:r>
            <a:endParaRPr lang="fa-I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69" y="494872"/>
            <a:ext cx="4500085" cy="610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3" y="2783836"/>
            <a:ext cx="5134910" cy="10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49" y="1113636"/>
            <a:ext cx="3168000" cy="43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20" y="1602614"/>
            <a:ext cx="2723136" cy="1021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779" y="2814300"/>
            <a:ext cx="2852809" cy="56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987" y="1850029"/>
            <a:ext cx="3799671" cy="1247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639" y="3662009"/>
            <a:ext cx="1750588" cy="551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487" y="3416898"/>
            <a:ext cx="2990839" cy="1028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11713" r="1104" b="12094"/>
          <a:stretch/>
        </p:blipFill>
        <p:spPr>
          <a:xfrm>
            <a:off x="4842823" y="4979003"/>
            <a:ext cx="1313177" cy="160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14601" r="2374"/>
          <a:stretch/>
        </p:blipFill>
        <p:spPr>
          <a:xfrm>
            <a:off x="4819611" y="5277165"/>
            <a:ext cx="1512000" cy="17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416" y="5563711"/>
            <a:ext cx="1908000" cy="2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r="51073"/>
          <a:stretch/>
        </p:blipFill>
        <p:spPr>
          <a:xfrm>
            <a:off x="4841619" y="4599821"/>
            <a:ext cx="1479557" cy="26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9446" y="92098"/>
            <a:ext cx="41091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Batch type operation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1396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170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The aims of Bioprocesses</vt:lpstr>
      <vt:lpstr>Success of a bioprocess depends on</vt:lpstr>
      <vt:lpstr>Desirable qualities for effective microorganisms in industrial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ebp</dc:creator>
  <cp:lastModifiedBy>TazAbrii</cp:lastModifiedBy>
  <cp:revision>20</cp:revision>
  <dcterms:created xsi:type="dcterms:W3CDTF">2023-01-11T08:05:11Z</dcterms:created>
  <dcterms:modified xsi:type="dcterms:W3CDTF">2023-01-17T19:59:45Z</dcterms:modified>
</cp:coreProperties>
</file>